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notesMasterIdLst>
    <p:notesMasterId r:id="rId25"/>
  </p:notesMasterIdLst>
  <p:sldIdLst>
    <p:sldId id="1433" r:id="rId2"/>
    <p:sldId id="1432" r:id="rId3"/>
    <p:sldId id="1455" r:id="rId4"/>
    <p:sldId id="1460" r:id="rId5"/>
    <p:sldId id="1459" r:id="rId6"/>
    <p:sldId id="1461" r:id="rId7"/>
    <p:sldId id="1462" r:id="rId8"/>
    <p:sldId id="1463" r:id="rId9"/>
    <p:sldId id="1464" r:id="rId10"/>
    <p:sldId id="1465" r:id="rId11"/>
    <p:sldId id="1466" r:id="rId12"/>
    <p:sldId id="1467" r:id="rId13"/>
    <p:sldId id="1468" r:id="rId14"/>
    <p:sldId id="1469" r:id="rId15"/>
    <p:sldId id="1470" r:id="rId16"/>
    <p:sldId id="1471" r:id="rId17"/>
    <p:sldId id="1472" r:id="rId18"/>
    <p:sldId id="1473" r:id="rId19"/>
    <p:sldId id="1474" r:id="rId20"/>
    <p:sldId id="1476" r:id="rId21"/>
    <p:sldId id="1477" r:id="rId22"/>
    <p:sldId id="1478" r:id="rId23"/>
    <p:sldId id="1431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orient="horz" pos="3453" userDrawn="1">
          <p15:clr>
            <a:srgbClr val="A4A3A4"/>
          </p15:clr>
        </p15:guide>
        <p15:guide id="3" pos="36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8A"/>
    <a:srgbClr val="4F81BD"/>
    <a:srgbClr val="9A0000"/>
    <a:srgbClr val="006CB6"/>
    <a:srgbClr val="810000"/>
    <a:srgbClr val="6FB879"/>
    <a:srgbClr val="4A7EBB"/>
    <a:srgbClr val="0332FF"/>
    <a:srgbClr val="D45A63"/>
    <a:srgbClr val="FE7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 autoAdjust="0"/>
    <p:restoredTop sz="88774" autoAdjust="0"/>
  </p:normalViewPr>
  <p:slideViewPr>
    <p:cSldViewPr snapToGrid="0">
      <p:cViewPr varScale="1">
        <p:scale>
          <a:sx n="93" d="100"/>
          <a:sy n="93" d="100"/>
        </p:scale>
        <p:origin x="572" y="60"/>
      </p:cViewPr>
      <p:guideLst>
        <p:guide orient="horz" pos="2183"/>
        <p:guide orient="horz" pos="3453"/>
        <p:guide pos="36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系统（System）</c:v>
                </c:pt>
                <c:pt idx="1">
                  <c:v>算法（Algorithm）</c:v>
                </c:pt>
                <c:pt idx="2">
                  <c:v>模型（Model）</c:v>
                </c:pt>
                <c:pt idx="3">
                  <c:v>评测（Benchmark/Evaluation）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22</c:v>
                </c:pt>
                <c:pt idx="1">
                  <c:v>43</c:v>
                </c:pt>
                <c:pt idx="2">
                  <c:v>17</c:v>
                </c:pt>
                <c:pt idx="3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3519888"/>
        <c:axId val="953524784"/>
      </c:barChart>
      <c:catAx>
        <c:axId val="95351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3524784"/>
        <c:crosses val="autoZero"/>
        <c:auto val="1"/>
        <c:lblAlgn val="ctr"/>
        <c:lblOffset val="100"/>
        <c:noMultiLvlLbl val="0"/>
      </c:catAx>
      <c:valAx>
        <c:axId val="95352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53519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4178D10-E2C8-48DB-A547-3094D71BCD13}" type="datetimeFigureOut">
              <a:rPr lang="zh-CN" altLang="en-US"/>
              <a:pPr>
                <a:defRPr/>
              </a:pPr>
              <a:t>2024/9/24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26E2653-CA89-4E21-B997-1284319A66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很荣幸接受腾讯云数据库的邀请，和大家分享</a:t>
            </a:r>
            <a:r>
              <a:rPr lang="en-US" altLang="zh-CN" dirty="0" smtClean="0"/>
              <a:t>VLDB 2024</a:t>
            </a:r>
            <a:r>
              <a:rPr lang="zh-CN" altLang="en-US" dirty="0" smtClean="0"/>
              <a:t>解读。</a:t>
            </a:r>
            <a:endParaRPr lang="en-US" altLang="zh-CN" dirty="0" smtClean="0"/>
          </a:p>
          <a:p>
            <a:r>
              <a:rPr lang="zh-CN" altLang="en-US" dirty="0" smtClean="0"/>
              <a:t>我具体分享的是图数据管理领域的热点、新话题与展望。</a:t>
            </a:r>
            <a:endParaRPr lang="en-US" altLang="zh-CN" dirty="0" smtClean="0"/>
          </a:p>
          <a:p>
            <a:r>
              <a:rPr lang="zh-CN" altLang="en-US" dirty="0" smtClean="0"/>
              <a:t>我是刘钰，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056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然后，我介绍两个比较聚焦的热点问题，或者说一个经典的图计算问题，出现了多篇相关论文。</a:t>
            </a:r>
            <a:endParaRPr lang="en-US" altLang="zh-CN" dirty="0" smtClean="0"/>
          </a:p>
          <a:p>
            <a:r>
              <a:rPr lang="zh-CN" altLang="en-US" dirty="0" smtClean="0"/>
              <a:t>第一个是一些节点重要度或相似度算法。</a:t>
            </a:r>
            <a:endParaRPr lang="en-US" altLang="zh-CN" dirty="0" smtClean="0"/>
          </a:p>
          <a:p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4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第二个具体的热点问题是影响力最大化类问题。</a:t>
            </a:r>
            <a:endParaRPr lang="en-US" altLang="zh-CN" dirty="0" smtClean="0"/>
          </a:p>
          <a:p>
            <a:r>
              <a:rPr lang="zh-CN" altLang="en-US" dirty="0" smtClean="0"/>
              <a:t>有四篇论文研究了不同定义的具体问题。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（分别介绍）</a:t>
            </a:r>
            <a:endParaRPr lang="en-US" altLang="zh-CN" dirty="0" smtClean="0"/>
          </a:p>
          <a:p>
            <a:r>
              <a:rPr lang="zh-CN" altLang="en-US" dirty="0" smtClean="0"/>
              <a:t>我们可以看到对这种经典的图问题，虽然已经有比较成熟的技术，但还是有很多问题可以进一步研究。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33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个热点问题是时序图或者流图上的算法。现实世界的图数据，基本上都是动态的或者是流式不断更新的。</a:t>
            </a:r>
            <a:endParaRPr lang="en-US" altLang="zh-CN" dirty="0" smtClean="0"/>
          </a:p>
          <a:p>
            <a:r>
              <a:rPr lang="zh-CN" altLang="en-US" dirty="0" smtClean="0"/>
              <a:t>上榜原因：今年有一个专门的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，同时有</a:t>
            </a:r>
            <a:r>
              <a:rPr lang="en-US" altLang="zh-CN" dirty="0" smtClean="0"/>
              <a:t>12</a:t>
            </a:r>
            <a:r>
              <a:rPr lang="zh-CN" altLang="en-US" dirty="0" smtClean="0"/>
              <a:t>篇算法类论文。</a:t>
            </a:r>
            <a:endParaRPr lang="en-US" altLang="zh-CN" dirty="0" smtClean="0"/>
          </a:p>
          <a:p>
            <a:r>
              <a:rPr lang="zh-CN" altLang="en-US" dirty="0" smtClean="0"/>
              <a:t>其中，稠密子图的研究占大多数，例如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（图）</a:t>
            </a:r>
            <a:endParaRPr lang="en-US" altLang="zh-CN" dirty="0" smtClean="0"/>
          </a:p>
          <a:p>
            <a:r>
              <a:rPr lang="zh-CN" altLang="en-US" dirty="0" smtClean="0"/>
              <a:t>这些工作提出了各种各样的算法技术，比较常见的包括索引技术、增量式算法设计等等。感兴趣的同学可以关注具体的论文。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315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个热点也是一大类工作。随着图神经网络的快速发展，今年有大约</a:t>
            </a:r>
            <a:r>
              <a:rPr lang="en-US" altLang="zh-CN" dirty="0" smtClean="0"/>
              <a:t>11</a:t>
            </a:r>
            <a:r>
              <a:rPr lang="zh-CN" altLang="en-US" dirty="0" smtClean="0"/>
              <a:t>篇论文是关于图神经网络系统的，另外还有一个</a:t>
            </a:r>
            <a:r>
              <a:rPr lang="en-US" altLang="zh-CN" dirty="0" smtClean="0"/>
              <a:t>tutorial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这个</a:t>
            </a:r>
            <a:r>
              <a:rPr lang="en-US" altLang="zh-CN" dirty="0" smtClean="0"/>
              <a:t>tutorial… </a:t>
            </a:r>
            <a:r>
              <a:rPr lang="zh-CN" altLang="en-US" dirty="0" smtClean="0"/>
              <a:t>对现有</a:t>
            </a:r>
            <a:r>
              <a:rPr lang="en-US" altLang="zh-CN" dirty="0" smtClean="0"/>
              <a:t>GNN</a:t>
            </a:r>
            <a:r>
              <a:rPr lang="zh-CN" altLang="en-US" dirty="0" smtClean="0"/>
              <a:t>训练系统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（介绍之）</a:t>
            </a:r>
            <a:endParaRPr lang="en-US" altLang="zh-CN" dirty="0" smtClean="0"/>
          </a:p>
          <a:p>
            <a:r>
              <a:rPr lang="zh-CN" altLang="en-US" dirty="0" smtClean="0"/>
              <a:t>这些论文呢，最大的热点是怎么做</a:t>
            </a:r>
            <a:r>
              <a:rPr lang="en-US" altLang="zh-CN" dirty="0" smtClean="0"/>
              <a:t>CPU-GPU</a:t>
            </a:r>
            <a:r>
              <a:rPr lang="zh-CN" altLang="en-US" dirty="0" smtClean="0"/>
              <a:t>协同，实现大图上的训练加速。</a:t>
            </a:r>
            <a:endParaRPr lang="en-US" altLang="zh-CN" dirty="0" smtClean="0"/>
          </a:p>
          <a:p>
            <a:r>
              <a:rPr lang="zh-CN" altLang="en-US" dirty="0" smtClean="0"/>
              <a:t>具体的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56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最后的两个热点问题，不是从研究方向分类的，而是研究的目标来分类。</a:t>
            </a:r>
            <a:endParaRPr lang="en-US" altLang="zh-CN" dirty="0" smtClean="0"/>
          </a:p>
          <a:p>
            <a:r>
              <a:rPr lang="zh-CN" altLang="en-US" dirty="0" smtClean="0"/>
              <a:t>图数据管理最重要的问题之一是高效性，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29</a:t>
            </a:r>
            <a:r>
              <a:rPr lang="zh-CN" altLang="en-US" dirty="0" smtClean="0"/>
              <a:t>篇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我列举了部分题目</a:t>
            </a:r>
            <a:r>
              <a:rPr lang="en-US" altLang="zh-CN" dirty="0" smtClean="0"/>
              <a:t>… </a:t>
            </a:r>
            <a:r>
              <a:rPr lang="zh-CN" altLang="en-US" dirty="0" smtClean="0"/>
              <a:t>这里面包括（层面）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91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最后一个热点问题，是我比较感兴趣的，就是图算法的理论保证。</a:t>
            </a:r>
            <a:endParaRPr lang="en-US" altLang="zh-CN" dirty="0" smtClean="0"/>
          </a:p>
          <a:p>
            <a:r>
              <a:rPr lang="zh-CN" altLang="en-US" dirty="0" smtClean="0"/>
              <a:t>理论保证就是说算法除了实际效果好以外，是不是能有一些理论上的结论，这样算法就更强一些。</a:t>
            </a:r>
            <a:endParaRPr lang="en-US" altLang="zh-CN" dirty="0" smtClean="0"/>
          </a:p>
          <a:p>
            <a:r>
              <a:rPr lang="zh-CN" altLang="en-US" dirty="0" smtClean="0"/>
              <a:t>例如能不能保证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这里举了两个例子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往往涉及定理、引理、证明等。</a:t>
            </a:r>
            <a:r>
              <a:rPr lang="en-US" altLang="zh-CN" dirty="0" smtClean="0"/>
              <a:t>VLDB</a:t>
            </a:r>
            <a:r>
              <a:rPr lang="zh-CN" altLang="en-US" dirty="0" smtClean="0"/>
              <a:t>有很多这类工作，或者说很多工作都在这些层面做了技术贡献。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053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下面我们介绍一些新话题，这个呢是根据我自己的理解，给大家做参考。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95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第一个新话题是我比较关注的，我称之为神经网络化的图算法研究。</a:t>
            </a:r>
            <a:endParaRPr lang="en-US" altLang="zh-CN" dirty="0" smtClean="0"/>
          </a:p>
          <a:p>
            <a:r>
              <a:rPr lang="zh-CN" altLang="en-US" dirty="0" smtClean="0"/>
              <a:t>我们上面介绍了不少经典的图问题，例如很多和各种稠密子图相关的。</a:t>
            </a:r>
            <a:endParaRPr lang="en-US" altLang="zh-CN" dirty="0" smtClean="0"/>
          </a:p>
          <a:p>
            <a:r>
              <a:rPr lang="zh-CN" altLang="en-US" dirty="0" smtClean="0"/>
              <a:t>另一方面，图神经网络擅长做的事情，是节点分类、链接预测、图分类等图机器学习任务。</a:t>
            </a:r>
            <a:endParaRPr lang="en-US" altLang="zh-CN" dirty="0" smtClean="0"/>
          </a:p>
          <a:p>
            <a:r>
              <a:rPr lang="zh-CN" altLang="en-US" dirty="0" smtClean="0"/>
              <a:t>那么一个问题就是，图神经网络能不能用于解决传统图问题。</a:t>
            </a:r>
            <a:endParaRPr lang="en-US" altLang="zh-CN" dirty="0" smtClean="0"/>
          </a:p>
          <a:p>
            <a:r>
              <a:rPr lang="zh-CN" altLang="en-US" dirty="0" smtClean="0"/>
              <a:t>今年刚好有一个例子，子图匹配问题。传统</a:t>
            </a:r>
            <a:r>
              <a:rPr lang="en-US" altLang="zh-CN" dirty="0" smtClean="0"/>
              <a:t>… </a:t>
            </a:r>
            <a:r>
              <a:rPr lang="zh-CN" altLang="en-US" dirty="0" smtClean="0"/>
              <a:t>图学习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实验情况，或者目前的最新研究情况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（结论）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1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第二个新话题是新型图数据系统，有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篇相关论文。</a:t>
            </a:r>
            <a:endParaRPr lang="en-US" altLang="zh-CN" dirty="0" smtClean="0"/>
          </a:p>
          <a:p>
            <a:r>
              <a:rPr lang="zh-CN" altLang="en-US" dirty="0" smtClean="0"/>
              <a:t>分别是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（解决什么）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921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第三个新话题是和图神经网络相关的。时序图算法和图神经网络系统都已经是很热门的研究方向了，</a:t>
            </a:r>
            <a:endParaRPr lang="en-US" altLang="zh-CN" dirty="0" smtClean="0"/>
          </a:p>
          <a:p>
            <a:r>
              <a:rPr lang="zh-CN" altLang="en-US" dirty="0" smtClean="0"/>
              <a:t>动态和时序图上的</a:t>
            </a:r>
            <a:r>
              <a:rPr lang="en-US" altLang="zh-CN" dirty="0" smtClean="0"/>
              <a:t>GNN</a:t>
            </a:r>
            <a:r>
              <a:rPr lang="zh-CN" altLang="en-US" dirty="0" smtClean="0"/>
              <a:t>系统，今年也有不少新工作。</a:t>
            </a:r>
            <a:endParaRPr lang="en-US" altLang="zh-CN" dirty="0" smtClean="0"/>
          </a:p>
          <a:p>
            <a:r>
              <a:rPr lang="zh-CN" altLang="en-US" dirty="0" smtClean="0"/>
              <a:t>主要是围绕如何实现</a:t>
            </a:r>
            <a:r>
              <a:rPr lang="en-US" altLang="zh-CN" dirty="0" smtClean="0"/>
              <a:t>GNN</a:t>
            </a:r>
            <a:r>
              <a:rPr lang="zh-CN" altLang="en-US" dirty="0" smtClean="0"/>
              <a:t>训练加速、扩展到大规模时序图的，</a:t>
            </a:r>
            <a:endParaRPr lang="en-US" altLang="zh-CN" dirty="0" smtClean="0"/>
          </a:p>
          <a:p>
            <a:r>
              <a:rPr lang="zh-CN" altLang="en-US" dirty="0" smtClean="0"/>
              <a:t>具体包括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9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我们先来看一下</a:t>
            </a:r>
            <a:r>
              <a:rPr lang="en-US" altLang="zh-CN" dirty="0" smtClean="0"/>
              <a:t>VLDB 2024</a:t>
            </a:r>
            <a:r>
              <a:rPr lang="zh-CN" altLang="en-US" dirty="0" smtClean="0"/>
              <a:t>图数据管理方向的大概情况。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96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最后一个新话题，是和路网上的图应用相关的。入选的原因，是今年有</a:t>
            </a:r>
            <a:r>
              <a:rPr lang="en-US" altLang="zh-CN" dirty="0" smtClean="0"/>
              <a:t>6</a:t>
            </a:r>
            <a:r>
              <a:rPr lang="zh-CN" altLang="en-US" dirty="0" smtClean="0"/>
              <a:t>篇相关论文。</a:t>
            </a:r>
            <a:endParaRPr lang="en-US" altLang="zh-CN" dirty="0" smtClean="0"/>
          </a:p>
          <a:p>
            <a:r>
              <a:rPr lang="zh-CN" altLang="en-US" dirty="0" smtClean="0"/>
              <a:t>分别解决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102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最后，我根据自己的看法，对图数据管理领域的研究做一点展望。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621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我认为有这么三个问题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第一个是</a:t>
            </a:r>
            <a:r>
              <a:rPr lang="en-US" altLang="zh-CN" dirty="0" smtClean="0"/>
              <a:t>… 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ICDE’25</a:t>
            </a:r>
            <a:r>
              <a:rPr lang="zh-CN" altLang="en-US" dirty="0" smtClean="0"/>
              <a:t>等，不再接收和数据管理无关的论文，例如纯</a:t>
            </a:r>
            <a:r>
              <a:rPr lang="en-US" altLang="zh-CN" dirty="0" smtClean="0"/>
              <a:t>ML</a:t>
            </a:r>
            <a:r>
              <a:rPr lang="zh-CN" altLang="en-US" dirty="0" smtClean="0"/>
              <a:t>论文。</a:t>
            </a:r>
            <a:endParaRPr lang="en-US" altLang="zh-CN" dirty="0" smtClean="0"/>
          </a:p>
          <a:p>
            <a:r>
              <a:rPr lang="zh-CN" altLang="en-US" dirty="0" smtClean="0"/>
              <a:t>第二个问题，是大模型与</a:t>
            </a:r>
            <a:r>
              <a:rPr lang="en-US" altLang="zh-CN" dirty="0" smtClean="0"/>
              <a:t>Graph</a:t>
            </a:r>
            <a:r>
              <a:rPr lang="zh-CN" altLang="en-US" dirty="0" smtClean="0"/>
              <a:t>的融合问题，或者说会不会出现图基础模型的问题。有必要、有挑战。</a:t>
            </a:r>
            <a:endParaRPr lang="en-US" altLang="zh-CN" dirty="0" smtClean="0"/>
          </a:p>
          <a:p>
            <a:r>
              <a:rPr lang="zh-CN" altLang="en-US" dirty="0" smtClean="0"/>
              <a:t>第三个问题，图技术确实还缺少某些机器学习领域的杀手锏应用，对图数据库、图机器学习等都存在这个问题。开放问题，值得大家探索。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9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以上就是我的分享，谢谢大家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23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有的同学可能不太了解图 </a:t>
            </a:r>
            <a:r>
              <a:rPr lang="en-US" altLang="zh-CN" dirty="0" smtClean="0"/>
              <a:t>Graph</a:t>
            </a:r>
            <a:r>
              <a:rPr lang="zh-CN" altLang="en-US" dirty="0" smtClean="0"/>
              <a:t>，我花</a:t>
            </a:r>
            <a:r>
              <a:rPr lang="en-US" altLang="zh-CN" dirty="0" smtClean="0"/>
              <a:t>1</a:t>
            </a:r>
            <a:r>
              <a:rPr lang="zh-CN" altLang="en-US" dirty="0" smtClean="0"/>
              <a:t>分钟做一个简介。</a:t>
            </a:r>
            <a:endParaRPr lang="en-US" altLang="zh-CN" dirty="0" smtClean="0"/>
          </a:p>
          <a:p>
            <a:r>
              <a:rPr lang="zh-CN" altLang="en-US" dirty="0" smtClean="0"/>
              <a:t>图数据其实是无处不在的，因为这种数据结构可以建模现实世界中对象间的关联关系。</a:t>
            </a:r>
            <a:endParaRPr lang="en-US" altLang="zh-CN" dirty="0" smtClean="0"/>
          </a:p>
          <a:p>
            <a:r>
              <a:rPr lang="zh-CN" altLang="en-US" dirty="0" smtClean="0"/>
              <a:t>例如知识图谱、公司间的股权网络、城市道路交通网络、社交网络等，另外神经网络的网络结构、蛋白质分子结构也都能建模成图数据。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1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图数据最核心的是一些代表实体对象的节点，和节点之间的关联关系。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1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图是数据管理、数据挖掘与机器学习的热门方向，</a:t>
            </a:r>
            <a:endParaRPr lang="en-US" altLang="zh-CN" dirty="0" smtClean="0"/>
          </a:p>
          <a:p>
            <a:r>
              <a:rPr lang="zh-CN" altLang="en-US" dirty="0" smtClean="0"/>
              <a:t>在数据管理领域，图数据库是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在数据挖掘领域，早在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年，评选出的数据挖掘十大算法中</a:t>
            </a:r>
            <a:r>
              <a:rPr lang="en-US" altLang="zh-CN" dirty="0" smtClean="0"/>
              <a:t>PageRank</a:t>
            </a:r>
            <a:r>
              <a:rPr lang="zh-CN" altLang="en-US" dirty="0" smtClean="0"/>
              <a:t>算法是图相关的。近年来，图学习的相关技术也多次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同时，图神经网络是近年来机器学习的热门方向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97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我们具体来看</a:t>
            </a:r>
            <a:r>
              <a:rPr lang="en-US" altLang="zh-CN" dirty="0" smtClean="0"/>
              <a:t>VLDB 2024</a:t>
            </a:r>
            <a:r>
              <a:rPr lang="zh-CN" altLang="en-US" dirty="0" smtClean="0"/>
              <a:t>的情况，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这些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的名字，图分析、图搜索、图学习等占了很大比重。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2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我们对这</a:t>
            </a:r>
            <a:r>
              <a:rPr lang="en-US" altLang="zh-CN" dirty="0" smtClean="0"/>
              <a:t>88</a:t>
            </a:r>
            <a:r>
              <a:rPr lang="zh-CN" altLang="en-US" dirty="0" smtClean="0"/>
              <a:t>篇论文做一个大致的分类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（分类的标准：算法，主要是说传统的图算法技术；模型，主要是说论文的技术思路是图神经网络等深度学习模型相关的，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304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那么我跟大家分享一下我认为的热点问题。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38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第一个叫子图类算法。子图类的定义</a:t>
            </a:r>
            <a:r>
              <a:rPr lang="en-US" altLang="zh-CN" dirty="0" smtClean="0"/>
              <a:t>… </a:t>
            </a:r>
            <a:r>
              <a:rPr lang="zh-CN" altLang="en-US" dirty="0" smtClean="0"/>
              <a:t>（先说例子，在说字）</a:t>
            </a:r>
            <a:endParaRPr lang="en-US" altLang="zh-CN" dirty="0" smtClean="0"/>
          </a:p>
          <a:p>
            <a:r>
              <a:rPr lang="zh-CN" altLang="en-US" dirty="0" smtClean="0"/>
              <a:t>上榜原因：</a:t>
            </a:r>
            <a:r>
              <a:rPr lang="en-US" altLang="zh-CN" dirty="0" smtClean="0"/>
              <a:t>13</a:t>
            </a:r>
            <a:r>
              <a:rPr lang="zh-CN" altLang="en-US" dirty="0" smtClean="0"/>
              <a:t>篇算法相关论文</a:t>
            </a:r>
            <a:endParaRPr lang="en-US" altLang="zh-CN" dirty="0" smtClean="0"/>
          </a:p>
          <a:p>
            <a:r>
              <a:rPr lang="zh-CN" altLang="en-US" dirty="0" smtClean="0"/>
              <a:t>特点：定义多样、图数据多样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方法层面：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E2653-CA89-4E21-B997-1284319A66A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9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573057"/>
            <a:ext cx="10363200" cy="584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1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0E72AE-5137-49D1-8573-16BE1EE7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A9DD52-FA09-452B-B4FE-67105C37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2015E6-4D65-4844-8B3A-D6D084220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9A7D-A38E-44F5-9282-0E16FB3E8FD2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7E096F-9376-4D2A-AD13-17866790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B90149F-CDD4-4B31-A718-B91B0F83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A215E-276A-49BD-A172-223AA2A769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82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PPT模板网-WWW.1PPT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22873"/>
            <a:ext cx="10515600" cy="49032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3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553998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6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41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6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6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6" y="1111938"/>
            <a:ext cx="4011084" cy="323165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5044177"/>
            <a:ext cx="7315200" cy="323165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9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72246" y="274643"/>
            <a:ext cx="677108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75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355076"/>
            <a:ext cx="10515600" cy="4771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endParaRPr lang="zh-CN" altLang="en-US" dirty="0"/>
          </a:p>
          <a:p>
            <a:pPr lvl="1"/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endParaRPr lang="zh-CN" altLang="en-US" dirty="0"/>
          </a:p>
          <a:p>
            <a:pPr lvl="2"/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endParaRPr lang="zh-CN" altLang="en-US" dirty="0"/>
          </a:p>
          <a:p>
            <a:pPr lvl="3"/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endParaRPr lang="zh-CN" altLang="en-US" dirty="0"/>
          </a:p>
          <a:p>
            <a:pPr lvl="4"/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five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61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2024/9/24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616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  <a:latin typeface="Calibri"/>
              <a:ea typeface="宋体"/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0" y="360944"/>
            <a:ext cx="10515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380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7" r:id="rId6"/>
    <p:sldLayoutId id="2147483748" r:id="rId7"/>
    <p:sldLayoutId id="2147483749" r:id="rId8"/>
    <p:sldLayoutId id="2147483750" r:id="rId9"/>
    <p:sldLayoutId id="2147483768" r:id="rId10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lang="zh-CN" altLang="en-US" sz="3200" b="1" kern="1200">
          <a:solidFill>
            <a:schemeClr val="accent1"/>
          </a:solidFill>
          <a:latin typeface="+mj-lt"/>
          <a:ea typeface="Andale Mono" charset="0"/>
          <a:cs typeface="Andale Mono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b="0" i="0" kern="1200">
          <a:solidFill>
            <a:schemeClr val="tx1"/>
          </a:solidFill>
          <a:latin typeface="Calibri Light" charset="0"/>
          <a:ea typeface="Calibri Light" charset="0"/>
          <a:cs typeface="Calibri Light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</a:rPr>
              <a:t>1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082454" y="2054450"/>
            <a:ext cx="80270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 smtClean="0">
                <a:solidFill>
                  <a:srgbClr val="0049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图数据管理</a:t>
            </a:r>
            <a:r>
              <a:rPr kumimoji="1" lang="en-US" altLang="zh-CN" sz="4400" b="1" dirty="0" smtClean="0">
                <a:solidFill>
                  <a:srgbClr val="0049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@VLDB 2024</a:t>
            </a:r>
          </a:p>
          <a:p>
            <a:pPr algn="ctr"/>
            <a:r>
              <a:rPr kumimoji="1" lang="en-US" altLang="zh-CN" sz="4400" b="1" dirty="0" smtClean="0">
                <a:solidFill>
                  <a:srgbClr val="0049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4400" b="1" dirty="0" smtClean="0">
                <a:solidFill>
                  <a:srgbClr val="00498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热点、新话题与展望</a:t>
            </a:r>
            <a:endParaRPr kumimoji="1" lang="zh-CN" altLang="en-US" sz="4400" b="1" dirty="0">
              <a:solidFill>
                <a:srgbClr val="00498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5899" y="4276986"/>
            <a:ext cx="63401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3200" b="1" dirty="0" smtClean="0">
                <a:solidFill>
                  <a:srgbClr val="004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刘钰</a:t>
            </a:r>
            <a:endParaRPr lang="en-US" altLang="zh-CN" sz="3200" b="1" dirty="0" smtClean="0">
              <a:solidFill>
                <a:srgbClr val="004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000"/>
              </a:lnSpc>
            </a:pP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ts val="3000"/>
              </a:lnSpc>
            </a:pPr>
            <a:r>
              <a:rPr lang="zh-CN" altLang="en-US" sz="2400" b="1" dirty="0" smtClean="0">
                <a:solidFill>
                  <a:srgbClr val="004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北京交通大学计算机科学与技术学院助理教授</a:t>
            </a:r>
            <a:endParaRPr lang="en-US" altLang="zh-CN" sz="2400" b="1" dirty="0" smtClean="0">
              <a:solidFill>
                <a:srgbClr val="004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000"/>
              </a:lnSpc>
            </a:pPr>
            <a:r>
              <a:rPr lang="zh-CN" altLang="en-US" sz="2400" b="1" dirty="0" smtClean="0">
                <a:solidFill>
                  <a:srgbClr val="0049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北京大学重庆大数据研究院研究员</a:t>
            </a:r>
            <a:endParaRPr lang="zh-CN" altLang="en-US" sz="2400" b="1" dirty="0">
              <a:solidFill>
                <a:srgbClr val="00498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vldb.org/2024/img/logo-202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51" y="441832"/>
            <a:ext cx="2142506" cy="156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3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：节点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重要度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相似度类算法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10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经典相似度的高效计算（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PPR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SimRank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[BIRD, R</a:t>
            </a:r>
            <a:r>
              <a:rPr lang="en-US" altLang="zh-CN" b="1" baseline="30000" dirty="0" smtClean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 smtClean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LP]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问题定义：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Bidirectional Hidden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PPR,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SimRank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-based joins 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关键是随机游走概率的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类算法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算法复杂度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层面的提升，实际效率有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数量级提升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高效的随机游走计算框架 </a:t>
            </a:r>
            <a:r>
              <a:rPr lang="en-US" altLang="zh-CN" b="1" dirty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FlowWalker</a:t>
            </a:r>
            <a:r>
              <a:rPr lang="en-US" altLang="zh-CN" b="1" dirty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问题定义：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GPU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上计算动态图的随机游走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关键是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reservoir sampling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的并行采样算法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，解决显存消耗和负载均衡问题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应用于字节的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GNN-based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好友推荐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，实现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数量级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的效率提升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异质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图上的节点重要度排序（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 Ranking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[Complex-Path</a:t>
            </a:r>
            <a:r>
              <a:rPr lang="en-US" altLang="zh-CN" b="1" dirty="0" smtClean="0">
                <a:solidFill>
                  <a:srgbClr val="4F81B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面向物流公司等场景寻找高价值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客户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通用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路径模式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(path schema)+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高效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异质图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GNN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(HGNN)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→节点预测概率的排序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4519" y="5622593"/>
            <a:ext cx="11882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BIRD: Efficient Approximation of Bidirectional Hidden Personalized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PageRank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and Accurate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SimRank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-based Similarity Joins: Experiments, Analysis, and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FlowWalker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A Memory-efficient and High-performance GPU-based Dynamic Graph Random Walk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Complex-Path: 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Effective and Efficient Node Ranking with Paths in Billion-Scale Heterogeneous Graphs</a:t>
            </a:r>
            <a:endPara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542" y="1125438"/>
            <a:ext cx="3024104" cy="16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：影响力最大化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Influence Maximization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类算法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11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问题定义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研究贡献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经典的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 Maximization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 → 更大的图，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并行的高效算法设计 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PaC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-IM]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 Countering 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[MIC]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：模拟多个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在竞争环境下的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viral marketing</a:t>
            </a:r>
          </a:p>
          <a:p>
            <a:pPr marL="342900" lvl="1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 重定义问题、证明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Hardness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、证明问题关键性质、提出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Greedy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 Minimization 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SandIMIN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：给定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seed set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，找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blocking node set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使种子集的影响最小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Host Profit Maximization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：提出新的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propagation model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，建模涉及多个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GB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shopping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4519" y="5622593"/>
            <a:ext cx="11882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Fast and Space-Efficient Parallel Algorithms for Influence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Maximization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Host Profit Maximization Leveraging Performance Incentives and User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Influence Minimization via Node </a:t>
            </a:r>
            <a:r>
              <a:rPr lang="en-GB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Influence Maximization via Vertex Countering</a:t>
            </a:r>
            <a:endParaRPr lang="zh-CN" altLang="en-US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533" y="4198852"/>
            <a:ext cx="7796928" cy="15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：时序（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Temporal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流（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Streaming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12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稠密子图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研究占大多数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 of 12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search, </a:t>
            </a:r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subgraph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matching, core queries, butterfly counting, …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其他研究涉及正则路径查询、滑动窗口下的可达性等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关键技术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算法设计，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8989" y="6242634"/>
            <a:ext cx="1188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About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 papers, </a:t>
            </a: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session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5" y="3633999"/>
            <a:ext cx="3547312" cy="2144270"/>
          </a:xfrm>
          <a:prstGeom prst="rect">
            <a:avLst/>
          </a:prstGeom>
        </p:spPr>
      </p:pic>
      <p:sp>
        <p:nvSpPr>
          <p:cNvPr id="28" name="文本框 44"/>
          <p:cNvSpPr txBox="1"/>
          <p:nvPr/>
        </p:nvSpPr>
        <p:spPr>
          <a:xfrm>
            <a:off x="433338" y="5845157"/>
            <a:ext cx="345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Burst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Detection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[RUSH]</a:t>
            </a:r>
            <a:endParaRPr lang="zh-CN" altLang="en-US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650" y="3597248"/>
            <a:ext cx="3653241" cy="2177528"/>
          </a:xfrm>
          <a:prstGeom prst="rect">
            <a:avLst/>
          </a:prstGeom>
        </p:spPr>
      </p:pic>
      <p:sp>
        <p:nvSpPr>
          <p:cNvPr id="38" name="文本框 44"/>
          <p:cNvSpPr txBox="1"/>
          <p:nvPr/>
        </p:nvSpPr>
        <p:spPr>
          <a:xfrm>
            <a:off x="4932751" y="5808131"/>
            <a:ext cx="2446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Temporal Community Search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[QTCS]</a:t>
            </a:r>
            <a:endParaRPr lang="zh-CN" altLang="en-US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076" y="3864024"/>
            <a:ext cx="3972363" cy="1613772"/>
          </a:xfrm>
          <a:prstGeom prst="rect">
            <a:avLst/>
          </a:prstGeom>
        </p:spPr>
      </p:pic>
      <p:sp>
        <p:nvSpPr>
          <p:cNvPr id="39" name="文本框 44"/>
          <p:cNvSpPr txBox="1"/>
          <p:nvPr/>
        </p:nvSpPr>
        <p:spPr>
          <a:xfrm>
            <a:off x="8695098" y="5645108"/>
            <a:ext cx="3184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Time-constrained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Matching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[TC-Match]</a:t>
            </a:r>
            <a:endParaRPr lang="zh-CN" altLang="en-US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6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：图神经网络（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）系统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13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5088142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Training of Graph Neural Networks on Large 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 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[Tutorial]</a:t>
            </a: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研究热点：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CPU-GPU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存储层面：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GPU-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外存协同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[OUTRE]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GPU-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外存协同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[GIDS]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显存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内存协同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[XGNN]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CPU-GPU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异构计算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NeutronOrch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，代价模型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[DAHA]</a:t>
            </a: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图算法：有向图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LightDiC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，二分图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AnchorGNN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CN" altLang="en-US" b="1" dirty="0">
              <a:solidFill>
                <a:srgbClr val="0049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8989" y="6242634"/>
            <a:ext cx="1188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About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11 papers </a:t>
            </a:r>
            <a:r>
              <a:rPr lang="zh-CN" altLang="en-US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（未包含时序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GNN</a:t>
            </a:r>
            <a:r>
              <a:rPr lang="zh-CN" altLang="en-US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的框架与系统）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1 tutorial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9" y="1748620"/>
            <a:ext cx="4046200" cy="1878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954" y="1658653"/>
            <a:ext cx="3813810" cy="212289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8529" y="1748620"/>
            <a:ext cx="3613441" cy="20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：高效性（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Efficiency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14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5247556"/>
          </a:xfrm>
        </p:spPr>
        <p:txBody>
          <a:bodyPr>
            <a:normAutofit lnSpcReduction="10000"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篇论文的标题包含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篇论文的标题包含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  <a:p>
            <a:pPr lvl="1"/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算法层面、模型层面、系统层面</a:t>
            </a:r>
            <a:endParaRPr lang="en-US" altLang="zh-CN" b="1" dirty="0" smtClean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计算高效、存储高效、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I/O</a:t>
            </a:r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高效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en-US" altLang="zh-CN" b="1" dirty="0" smtClean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PCSP: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Answering Label-Constrained Shortest Path Queries in Road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ETC: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of Temporal Graph Neural Networks over Large-Scale Dynamic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Label-Constrained Reachability Queries in Large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Index for Temporal Core Queries over Bipartite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Accurate 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SimRank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-based Similarity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Joins: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Experiments, Analysis, and Improvement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LION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High-Resolution Network Kernel Density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pPr lvl="1"/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CGgraph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Ultra-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Graph Processing System on Modern Commodity CPU-GPU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Co-processor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4698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：理论保证（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Theoretical Guarantee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15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保证结果的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精确性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 answer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保证结果的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近似精度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approximation/accuracy guarantee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保证算法的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最优性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optimality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4519" y="5622593"/>
            <a:ext cx="11882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Evolution Forest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Index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Towards Optimal Temporal k-Core Component Search via Time-Topology Isomorphic Computation</a:t>
            </a:r>
            <a:endParaRPr lang="en-US" altLang="zh-CN" sz="1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Exact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Matching via GNN-based Path Dominance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k-Clique Count Estimation with Accuracy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and Accurate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SimRank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-based Similarity Joins: Experiments, Analysis, and Improvement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35319"/>
            <a:ext cx="4208793" cy="2299553"/>
          </a:xfrm>
          <a:prstGeom prst="rect">
            <a:avLst/>
          </a:prstGeom>
        </p:spPr>
      </p:pic>
      <p:sp>
        <p:nvSpPr>
          <p:cNvPr id="38" name="文本框 44"/>
          <p:cNvSpPr txBox="1"/>
          <p:nvPr/>
        </p:nvSpPr>
        <p:spPr>
          <a:xfrm>
            <a:off x="1159462" y="5072884"/>
            <a:ext cx="353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embedding</a:t>
            </a:r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性质保证子图匹配的精确性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[GNN-PE]</a:t>
            </a:r>
            <a:endParaRPr lang="zh-CN" altLang="en-US" sz="1600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385" y="2855577"/>
            <a:ext cx="5524500" cy="9239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285" y="4176954"/>
            <a:ext cx="5600700" cy="8572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159136" y="3744150"/>
            <a:ext cx="34612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k-Clique Count Estimation </a:t>
            </a:r>
            <a:r>
              <a:rPr lang="en-US" altLang="zh-CN" sz="1600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[SR-</a:t>
            </a:r>
            <a:r>
              <a:rPr lang="en-US" altLang="zh-CN" sz="1600" dirty="0" err="1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kCCE</a:t>
            </a:r>
            <a:r>
              <a:rPr lang="en-US" altLang="zh-CN" sz="1600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 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61574" y="4958234"/>
            <a:ext cx="32816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All-pair 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SimRank</a:t>
            </a:r>
            <a:r>
              <a:rPr lang="en-US" altLang="zh-CN" sz="16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Estimation </a:t>
            </a:r>
            <a:r>
              <a:rPr lang="en-US" altLang="zh-CN" sz="1600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[R</a:t>
            </a:r>
            <a:r>
              <a:rPr lang="en-US" altLang="zh-CN" sz="1600" baseline="30000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1600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LP] 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  <p:sp>
        <p:nvSpPr>
          <p:cNvPr id="40" name="文本框 44"/>
          <p:cNvSpPr txBox="1"/>
          <p:nvPr/>
        </p:nvSpPr>
        <p:spPr>
          <a:xfrm>
            <a:off x="7034263" y="5296788"/>
            <a:ext cx="3536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定理、引理、推论和证明</a:t>
            </a:r>
            <a:endParaRPr lang="zh-CN" altLang="en-US" sz="1600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16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-1" y="343810"/>
            <a:ext cx="3704095" cy="6178997"/>
          </a:xfrm>
          <a:prstGeom prst="rect">
            <a:avLst/>
          </a:prstGeom>
          <a:solidFill>
            <a:srgbClr val="006C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9A00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3762186"/>
            <a:ext cx="4091553" cy="1035595"/>
            <a:chOff x="0" y="1653628"/>
            <a:chExt cx="4091553" cy="1035595"/>
          </a:xfrm>
        </p:grpSpPr>
        <p:sp>
          <p:nvSpPr>
            <p:cNvPr id="14" name="矩形 13"/>
            <p:cNvSpPr/>
            <p:nvPr/>
          </p:nvSpPr>
          <p:spPr>
            <a:xfrm>
              <a:off x="0" y="1653628"/>
              <a:ext cx="4091553" cy="636422"/>
            </a:xfrm>
            <a:prstGeom prst="rect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3698236" y="2295907"/>
              <a:ext cx="399173" cy="387459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74460" y="1139037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方向概览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4460" y="2469219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热点问题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2096" y="3842582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新话题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2096" y="5149444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未来展望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9637" y="1138266"/>
            <a:ext cx="366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PART</a:t>
            </a:r>
            <a:r>
              <a:rPr kumimoji="1" lang="zh-CN" altLang="en-US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THREE</a:t>
            </a:r>
            <a:endParaRPr kumimoji="1" lang="zh-CN" altLang="en-US" sz="3600" b="1" dirty="0">
              <a:solidFill>
                <a:srgbClr val="9A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2223" y="2096691"/>
            <a:ext cx="7365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图数据管理</a:t>
            </a:r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@VLDB 2024</a:t>
            </a:r>
          </a:p>
          <a:p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4400" b="1" dirty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</a:t>
            </a:r>
            <a:r>
              <a:rPr kumimoji="1" lang="zh-CN" altLang="en-US" sz="44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话题</a:t>
            </a:r>
            <a:endParaRPr kumimoji="1" lang="zh-CN" altLang="en-US" sz="4400" b="1" dirty="0">
              <a:solidFill>
                <a:srgbClr val="9A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1184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话题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：神经网络化（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Neuralized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）的图算法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17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子图匹配（</a:t>
            </a:r>
            <a:r>
              <a:rPr lang="en-US" altLang="zh-CN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Subgraph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Matching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为例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传统图算法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FASTest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filtering, sampling, WCOJ, …</a:t>
            </a: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图学习方法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[GNN-PE]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GNN-based path dominance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embedding, indexing &amp; pruning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4519" y="5933313"/>
            <a:ext cx="11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Cardinality Estimation of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Matching A Filtering-Sampling Approach</a:t>
            </a:r>
            <a:endParaRPr lang="en-US" altLang="zh-CN" sz="1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Exact </a:t>
            </a: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Matching via GNN-based Path Dominance </a:t>
            </a:r>
            <a:r>
              <a:rPr lang="en-US" altLang="zh-CN" sz="1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Embedding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9" y="2994660"/>
            <a:ext cx="3943757" cy="24478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08124" y="5412015"/>
            <a:ext cx="2321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传统图算法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FASTest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931" y="3467301"/>
            <a:ext cx="3337286" cy="162854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39779" y="5162937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图学习方法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[GNN-PE]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752" y="2374736"/>
            <a:ext cx="3724046" cy="15852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295" y="4130067"/>
            <a:ext cx="4104960" cy="18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1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话题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：新型图数据系统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18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3" y="1253052"/>
            <a:ext cx="5883678" cy="196990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697724" y="3198113"/>
            <a:ext cx="303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HTAP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Galaxybase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509" y="1140444"/>
            <a:ext cx="5107375" cy="2265123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8347568" y="3293017"/>
            <a:ext cx="2476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时序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AeonG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pic>
        <p:nvPicPr>
          <p:cNvPr id="1026" name="Picture 2" descr="https://bbs-img.huaweicloud.com/blogs/img/20240830/172501263790749956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968" y="3671085"/>
            <a:ext cx="3936240" cy="249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/>
          <p:cNvSpPr/>
          <p:nvPr/>
        </p:nvSpPr>
        <p:spPr>
          <a:xfrm>
            <a:off x="2169372" y="6145552"/>
            <a:ext cx="275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张量图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数据库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TenGraph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704" y="3690500"/>
            <a:ext cx="2400660" cy="2571796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820615" y="6188821"/>
            <a:ext cx="518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基于分布式文件系统的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KG Warehouse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KGFabric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2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话题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：动态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时序图上的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框架与系统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19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0" y="5719414"/>
            <a:ext cx="11882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GENTI: 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GPU-powered Walk-based </a:t>
            </a:r>
            <a:r>
              <a:rPr lang="en-US" altLang="zh-CN" sz="12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Extraction for Scalable Representation Learning on Dynamic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NeutronStream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Dynamic GNN Training Framework with Sliding Window for Graph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DynaHB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 Communication-Avoiding Asynchronous Distributed Framework with Hybrid Batches for Dynamic GNN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D3-GNN: 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Dynamic Distributed Dataflow for Streaming Graph Neural Networks</a:t>
            </a:r>
            <a:endParaRPr lang="en-US" altLang="zh-CN" sz="12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9" y="1179654"/>
            <a:ext cx="4699473" cy="1764832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929804" y="2944486"/>
            <a:ext cx="3748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CPU-GPU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协同的训练加速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[GENTI]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7" y="1107272"/>
            <a:ext cx="5671071" cy="1909597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6369933" y="2970643"/>
            <a:ext cx="5123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利用自适应滑动窗口的并行训练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NeutronStream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3" y="3636267"/>
            <a:ext cx="5455955" cy="1297076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929804" y="4936638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异步方式的分布式训练框架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b="1" dirty="0" err="1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DynaHB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205" y="3327010"/>
            <a:ext cx="2617611" cy="237293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7683693" y="5631337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异步和增量式框架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[D3-GNN]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0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</a:rPr>
              <a:t>2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-1" y="343810"/>
            <a:ext cx="3704095" cy="6178997"/>
          </a:xfrm>
          <a:prstGeom prst="rect">
            <a:avLst/>
          </a:prstGeom>
          <a:solidFill>
            <a:srgbClr val="006C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9A00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1040938"/>
            <a:ext cx="4091553" cy="1035595"/>
            <a:chOff x="0" y="1653628"/>
            <a:chExt cx="4091553" cy="1035595"/>
          </a:xfrm>
        </p:grpSpPr>
        <p:sp>
          <p:nvSpPr>
            <p:cNvPr id="14" name="矩形 13"/>
            <p:cNvSpPr/>
            <p:nvPr/>
          </p:nvSpPr>
          <p:spPr>
            <a:xfrm>
              <a:off x="0" y="1653628"/>
              <a:ext cx="4091553" cy="636422"/>
            </a:xfrm>
            <a:prstGeom prst="rect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3698236" y="2295907"/>
              <a:ext cx="399173" cy="387459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74460" y="1139037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方向概览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4460" y="2469219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热点问题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2096" y="3842582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新话题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2096" y="5149444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未来展望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9637" y="1138266"/>
            <a:ext cx="366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PART</a:t>
            </a:r>
            <a:r>
              <a:rPr kumimoji="1" lang="zh-CN" altLang="en-US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ONE</a:t>
            </a:r>
            <a:endParaRPr kumimoji="1" lang="zh-CN" altLang="en-US" sz="3600" b="1" dirty="0">
              <a:solidFill>
                <a:srgbClr val="9A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2223" y="2096691"/>
            <a:ext cx="7365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图数据管理</a:t>
            </a:r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@VLDB 2024</a:t>
            </a:r>
          </a:p>
          <a:p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4400" b="1" dirty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概览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1322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话题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路网（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Road Network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）上的图应用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20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3072" y="5340191"/>
            <a:ext cx="11882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Real-time Insertion Operator for Shared Mobility on Time-Dependent Road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PCSP: Efficiently Answering Label-Constrained Shortest Path Queries in Road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Stochastic Routing in Path-Centric Uncertain Road 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Efficient </a:t>
            </a:r>
            <a:r>
              <a:rPr lang="zh-CN" altLang="en-US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𝑘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NN Search in Public Transportation Networks</a:t>
            </a:r>
            <a:endParaRPr lang="en-US" altLang="zh-CN" sz="12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BigST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Linear Complexity </a:t>
            </a:r>
            <a:r>
              <a:rPr lang="en-US" altLang="zh-CN" sz="12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Spatio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-Temporal Graph Neural Network for Traffic Forecasting on Large-Scale Road Networks [Scalable Data Science (SDS)]</a:t>
            </a:r>
            <a:endParaRPr lang="en-US" altLang="zh-CN" sz="12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Nuhuo</a:t>
            </a:r>
            <a:r>
              <a:rPr lang="en-US" altLang="zh-CN" sz="12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12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 Effective Estimation Model for Traffic Speed Histogram Imputation on A Road Network</a:t>
            </a:r>
            <a:endParaRPr lang="en-US" altLang="zh-CN" sz="12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26" y="1068328"/>
            <a:ext cx="2713694" cy="206717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26922" y="3047901"/>
            <a:ext cx="2872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共享移动服务中的新任务规划</a:t>
            </a:r>
            <a:endParaRPr lang="zh-CN" altLang="en-US" sz="16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518" y="1234979"/>
            <a:ext cx="2640314" cy="1733868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3880009" y="3047901"/>
            <a:ext cx="3315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带标签限制的最短路径问题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[PCSP]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542" y="1107272"/>
            <a:ext cx="2524240" cy="90185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223956" y="3085628"/>
            <a:ext cx="27174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不确定性路网上的路径规划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098" y="2038548"/>
            <a:ext cx="2929128" cy="11150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69" y="3612379"/>
            <a:ext cx="3092608" cy="1422384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26922" y="5006049"/>
            <a:ext cx="2816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公交网络中的</a:t>
            </a:r>
            <a:r>
              <a:rPr lang="en-US" altLang="zh-CN" sz="1600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kNN</a:t>
            </a:r>
            <a:r>
              <a:rPr lang="zh-CN" altLang="en-US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[TNN]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6064" y="3386693"/>
            <a:ext cx="3443219" cy="1687426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4350172" y="5013274"/>
            <a:ext cx="2546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Traffic Forecasting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BigST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642" y="3399639"/>
            <a:ext cx="2894038" cy="1949352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8064873" y="5284349"/>
            <a:ext cx="30804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Traffic Speed Histogram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1600" b="1" dirty="0" err="1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Nuhuo</a:t>
            </a:r>
            <a:r>
              <a:rPr lang="en-US" altLang="zh-CN" sz="1600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  <a:endParaRPr lang="zh-CN" altLang="en-US" sz="1600" dirty="0">
              <a:solidFill>
                <a:srgbClr val="004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93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21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-1" y="343810"/>
            <a:ext cx="3704095" cy="6178997"/>
          </a:xfrm>
          <a:prstGeom prst="rect">
            <a:avLst/>
          </a:prstGeom>
          <a:solidFill>
            <a:srgbClr val="006C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9A00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5056970"/>
            <a:ext cx="4091553" cy="1035595"/>
            <a:chOff x="0" y="1653628"/>
            <a:chExt cx="4091553" cy="1035595"/>
          </a:xfrm>
        </p:grpSpPr>
        <p:sp>
          <p:nvSpPr>
            <p:cNvPr id="14" name="矩形 13"/>
            <p:cNvSpPr/>
            <p:nvPr/>
          </p:nvSpPr>
          <p:spPr>
            <a:xfrm>
              <a:off x="0" y="1653628"/>
              <a:ext cx="4091553" cy="636422"/>
            </a:xfrm>
            <a:prstGeom prst="rect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3698236" y="2295907"/>
              <a:ext cx="399173" cy="387459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74460" y="1139037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方向概览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4460" y="2469219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热点问题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2096" y="3842582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新话题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2096" y="5149444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未来展望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9637" y="1138266"/>
            <a:ext cx="366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PART</a:t>
            </a:r>
            <a:r>
              <a:rPr kumimoji="1" lang="zh-CN" altLang="en-US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FOUR</a:t>
            </a:r>
            <a:endParaRPr kumimoji="1" lang="zh-CN" altLang="en-US" sz="3600" b="1" dirty="0">
              <a:solidFill>
                <a:srgbClr val="9A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2223" y="2096691"/>
            <a:ext cx="7365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图数据管理</a:t>
            </a:r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@VLDB 2024</a:t>
            </a:r>
          </a:p>
          <a:p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44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展望</a:t>
            </a:r>
            <a:endParaRPr kumimoji="1" lang="zh-CN" altLang="en-US" sz="4400" b="1" dirty="0">
              <a:solidFill>
                <a:srgbClr val="9A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1649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1173358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展望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22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既然图是数据管理、数据挖掘和机器学习共同的热门话题，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领域的研究应当主要做什么？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传统图算法仍然是重要方向，图计算技术对图学习很有用</a:t>
            </a:r>
            <a:endParaRPr lang="en-US" altLang="zh-CN" b="1" dirty="0" smtClean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图系统（包括图学习系统）是核心方向之一</a:t>
            </a:r>
            <a:endParaRPr lang="en-US" altLang="zh-CN" b="1" dirty="0" smtClean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Efficiency/Scalability</a:t>
            </a:r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仍然是</a:t>
            </a:r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DB</a:t>
            </a:r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图方向的主要问题</a:t>
            </a:r>
            <a:endParaRPr lang="en-US" altLang="zh-CN" b="1" dirty="0" smtClean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LLM+Graph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Graph Foundation Model</a:t>
            </a:r>
          </a:p>
          <a:p>
            <a:pPr lvl="1"/>
            <a:r>
              <a:rPr lang="zh-CN" altLang="en-US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面向经典图学习任务，期待出现图基础模型（尤其是不依赖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LLM</a:t>
            </a:r>
            <a:r>
              <a:rPr lang="zh-CN" altLang="en-US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的）</a:t>
            </a:r>
            <a:endParaRPr lang="en-US" altLang="zh-CN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如何利用图学习解决诸多图问题，如何在准确度</a:t>
            </a:r>
            <a:r>
              <a:rPr lang="en-US" altLang="zh-CN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498A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高效性上超过传统算法？</a:t>
            </a:r>
            <a:endParaRPr lang="en-US" altLang="zh-CN" b="1" dirty="0">
              <a:solidFill>
                <a:srgbClr val="00498A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图技术需要</a:t>
            </a:r>
            <a:r>
              <a:rPr lang="zh-CN" altLang="en-US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杀手锏应用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Killer App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306071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</a:rPr>
              <a:t>23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75915" y="3029116"/>
            <a:ext cx="50401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 smtClean="0">
                <a:solidFill>
                  <a:srgbClr val="0049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Thanks</a:t>
            </a:r>
            <a:r>
              <a:rPr kumimoji="1" lang="en-US" altLang="zh-CN" sz="4400" b="1" dirty="0" smtClean="0">
                <a:solidFill>
                  <a:srgbClr val="00498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kumimoji="1" lang="en-US" altLang="zh-CN" sz="4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  <a:sym typeface="Wingdings" panose="05000000000000000000" pitchFamily="2" charset="2"/>
              </a:rPr>
              <a:t>Q&amp;A</a:t>
            </a:r>
            <a:endParaRPr kumimoji="1" lang="zh-CN" altLang="en-US" sz="4400" b="1" dirty="0">
              <a:solidFill>
                <a:schemeClr val="accent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20351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Graph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）数据无处不在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3</a:t>
            </a: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lc="http://schemas.openxmlformats.org/drawingml/2006/lockedCanvas" xmlns="" xmlns:a16="http://schemas.microsoft.com/office/drawing/2014/main" id="{857A7819-3BEC-0A47-9CB8-12544E9DD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" y="1489182"/>
            <a:ext cx="2814638" cy="155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文本框 24"/>
          <p:cNvSpPr txBox="1"/>
          <p:nvPr/>
        </p:nvSpPr>
        <p:spPr>
          <a:xfrm>
            <a:off x="1975051" y="3096525"/>
            <a:ext cx="113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知识图谱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957425" y="1403458"/>
            <a:ext cx="3114675" cy="2062400"/>
          </a:xfrm>
          <a:prstGeom prst="roundRect">
            <a:avLst>
              <a:gd name="adj" fmla="val 9526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60" name="Picture 379">
            <a:extLst>
              <a:ext uri="{FF2B5EF4-FFF2-40B4-BE49-F238E27FC236}">
                <a16:creationId xmlns:lc="http://schemas.openxmlformats.org/drawingml/2006/lockedCanvas" xmlns="" xmlns:a16="http://schemas.microsoft.com/office/drawing/2014/main" id="{9451FCE1-A35C-584C-ABB5-B3E81F14C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007" y="1509541"/>
            <a:ext cx="3202203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圆角矩形 60"/>
          <p:cNvSpPr/>
          <p:nvPr/>
        </p:nvSpPr>
        <p:spPr bwMode="auto">
          <a:xfrm>
            <a:off x="4303081" y="1403457"/>
            <a:ext cx="3498056" cy="2062400"/>
          </a:xfrm>
          <a:prstGeom prst="roundRect">
            <a:avLst>
              <a:gd name="adj" fmla="val 1041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2" name="文本框 38"/>
          <p:cNvSpPr txBox="1"/>
          <p:nvPr/>
        </p:nvSpPr>
        <p:spPr>
          <a:xfrm>
            <a:off x="5498110" y="309098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金融安全</a:t>
            </a:r>
          </a:p>
        </p:txBody>
      </p:sp>
      <p:pic>
        <p:nvPicPr>
          <p:cNvPr id="63" name="Picture 378" descr="âroad network graphâçå¾çæç´¢ç»æ">
            <a:extLst>
              <a:ext uri="{FF2B5EF4-FFF2-40B4-BE49-F238E27FC236}">
                <a16:creationId xmlns:lc="http://schemas.openxmlformats.org/drawingml/2006/lockedCanvas" xmlns="" xmlns:a16="http://schemas.microsoft.com/office/drawing/2014/main" id="{AF362D45-692A-ED49-BADA-A3FF40EF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017" y="1397921"/>
            <a:ext cx="2682875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圆角矩形 63"/>
          <p:cNvSpPr/>
          <p:nvPr/>
        </p:nvSpPr>
        <p:spPr bwMode="auto">
          <a:xfrm>
            <a:off x="8032118" y="1397921"/>
            <a:ext cx="3114675" cy="2062400"/>
          </a:xfrm>
          <a:prstGeom prst="roundRect">
            <a:avLst>
              <a:gd name="adj" fmla="val 922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5" name="文本框 41"/>
          <p:cNvSpPr txBox="1"/>
          <p:nvPr/>
        </p:nvSpPr>
        <p:spPr>
          <a:xfrm>
            <a:off x="9035456" y="307332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智慧城市</a:t>
            </a:r>
          </a:p>
        </p:txBody>
      </p:sp>
      <p:pic>
        <p:nvPicPr>
          <p:cNvPr id="66" name="Picture 2" descr="http://www.touchgraph.com/assets/images/TouchGraph%20Hashable%20SXSW.pn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425" y="3713269"/>
            <a:ext cx="3013509" cy="207828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圆角矩形 66"/>
          <p:cNvSpPr/>
          <p:nvPr/>
        </p:nvSpPr>
        <p:spPr bwMode="auto">
          <a:xfrm>
            <a:off x="950362" y="3713270"/>
            <a:ext cx="3114675" cy="2374899"/>
          </a:xfrm>
          <a:prstGeom prst="roundRect">
            <a:avLst>
              <a:gd name="adj" fmla="val 9173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8" name="文本框 44"/>
          <p:cNvSpPr txBox="1"/>
          <p:nvPr/>
        </p:nvSpPr>
        <p:spPr>
          <a:xfrm>
            <a:off x="1953701" y="5697425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社交网络</a:t>
            </a:r>
          </a:p>
        </p:txBody>
      </p:sp>
      <p:pic>
        <p:nvPicPr>
          <p:cNvPr id="69" name="图片 68"/>
          <p:cNvPicPr>
            <a:picLocks/>
          </p:cNvPicPr>
          <p:nvPr/>
        </p:nvPicPr>
        <p:blipFill rotWithShape="1">
          <a:blip r:embed="rId7"/>
          <a:srcRect b="1822"/>
          <a:stretch/>
        </p:blipFill>
        <p:spPr>
          <a:xfrm>
            <a:off x="8459217" y="3768760"/>
            <a:ext cx="2274602" cy="1967299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6588" y="4210441"/>
            <a:ext cx="3309218" cy="1359143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 bwMode="auto">
          <a:xfrm>
            <a:off x="4303081" y="3713269"/>
            <a:ext cx="3498056" cy="2374900"/>
          </a:xfrm>
          <a:prstGeom prst="roundRect">
            <a:avLst>
              <a:gd name="adj" fmla="val 9432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2" name="文本框 48"/>
          <p:cNvSpPr txBox="1"/>
          <p:nvPr/>
        </p:nvSpPr>
        <p:spPr>
          <a:xfrm>
            <a:off x="5226367" y="5697424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神经网络结构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8039181" y="3713269"/>
            <a:ext cx="3114675" cy="2374900"/>
          </a:xfrm>
          <a:prstGeom prst="roundRect">
            <a:avLst>
              <a:gd name="adj" fmla="val 839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4" name="文本框 50"/>
          <p:cNvSpPr txBox="1"/>
          <p:nvPr/>
        </p:nvSpPr>
        <p:spPr>
          <a:xfrm>
            <a:off x="8745545" y="5712268"/>
            <a:ext cx="180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蛋白质分子结构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45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Graph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）数据无处不在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4</a:t>
            </a: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lc="http://schemas.openxmlformats.org/drawingml/2006/lockedCanvas" xmlns="" xmlns:a16="http://schemas.microsoft.com/office/drawing/2014/main" id="{857A7819-3BEC-0A47-9CB8-12544E9DD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7" y="1500474"/>
            <a:ext cx="2425896" cy="134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文本框 24"/>
          <p:cNvSpPr txBox="1"/>
          <p:nvPr/>
        </p:nvSpPr>
        <p:spPr>
          <a:xfrm>
            <a:off x="1264243" y="2814846"/>
            <a:ext cx="12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sz="1800" b="1" dirty="0">
                <a:latin typeface="楷体" panose="02010609060101010101" pitchFamily="49" charset="-122"/>
                <a:ea typeface="楷体" panose="02010609060101010101" pitchFamily="49" charset="-122"/>
              </a:rPr>
              <a:t>知识图谱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626460" y="1403458"/>
            <a:ext cx="2523968" cy="1777553"/>
          </a:xfrm>
          <a:prstGeom prst="roundRect">
            <a:avLst>
              <a:gd name="adj" fmla="val 9526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60" name="Picture 379">
            <a:extLst>
              <a:ext uri="{FF2B5EF4-FFF2-40B4-BE49-F238E27FC236}">
                <a16:creationId xmlns:lc="http://schemas.openxmlformats.org/drawingml/2006/lockedCanvas" xmlns="" xmlns:a16="http://schemas.microsoft.com/office/drawing/2014/main" id="{9451FCE1-A35C-584C-ABB5-B3E81F14C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76" y="1505534"/>
            <a:ext cx="2759932" cy="130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圆角矩形 60"/>
          <p:cNvSpPr/>
          <p:nvPr/>
        </p:nvSpPr>
        <p:spPr bwMode="auto">
          <a:xfrm>
            <a:off x="3385822" y="1406625"/>
            <a:ext cx="2834640" cy="1777553"/>
          </a:xfrm>
          <a:prstGeom prst="roundRect">
            <a:avLst>
              <a:gd name="adj" fmla="val 1041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2" name="文本框 38"/>
          <p:cNvSpPr txBox="1"/>
          <p:nvPr/>
        </p:nvSpPr>
        <p:spPr>
          <a:xfrm>
            <a:off x="4188858" y="2794784"/>
            <a:ext cx="123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金融安全</a:t>
            </a:r>
          </a:p>
        </p:txBody>
      </p:sp>
      <p:pic>
        <p:nvPicPr>
          <p:cNvPr id="63" name="Picture 378" descr="âroad network graphâçå¾çæç´¢ç»æ">
            <a:extLst>
              <a:ext uri="{FF2B5EF4-FFF2-40B4-BE49-F238E27FC236}">
                <a16:creationId xmlns:lc="http://schemas.openxmlformats.org/drawingml/2006/lockedCanvas" xmlns="" xmlns:a16="http://schemas.microsoft.com/office/drawing/2014/main" id="{AF362D45-692A-ED49-BADA-A3FF40EF1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241" y="1386726"/>
            <a:ext cx="2312331" cy="155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圆角矩形 63"/>
          <p:cNvSpPr/>
          <p:nvPr/>
        </p:nvSpPr>
        <p:spPr bwMode="auto">
          <a:xfrm>
            <a:off x="6478241" y="1386563"/>
            <a:ext cx="2523968" cy="1777553"/>
          </a:xfrm>
          <a:prstGeom prst="roundRect">
            <a:avLst>
              <a:gd name="adj" fmla="val 922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5" name="文本框 41"/>
          <p:cNvSpPr txBox="1"/>
          <p:nvPr/>
        </p:nvSpPr>
        <p:spPr>
          <a:xfrm>
            <a:off x="7240913" y="2796312"/>
            <a:ext cx="117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智慧城市</a:t>
            </a:r>
          </a:p>
        </p:txBody>
      </p:sp>
      <p:pic>
        <p:nvPicPr>
          <p:cNvPr id="66" name="Picture 2" descr="http://www.touchgraph.com/assets/images/TouchGraph%20Hashable%20SXSW.pn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6460" y="3713269"/>
            <a:ext cx="2441988" cy="179124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圆角矩形 66"/>
          <p:cNvSpPr/>
          <p:nvPr/>
        </p:nvSpPr>
        <p:spPr bwMode="auto">
          <a:xfrm>
            <a:off x="619397" y="3713270"/>
            <a:ext cx="2523968" cy="2046891"/>
          </a:xfrm>
          <a:prstGeom prst="roundRect">
            <a:avLst>
              <a:gd name="adj" fmla="val 9173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68" name="文本框 44"/>
          <p:cNvSpPr txBox="1"/>
          <p:nvPr/>
        </p:nvSpPr>
        <p:spPr>
          <a:xfrm>
            <a:off x="1234894" y="5381868"/>
            <a:ext cx="128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社交网络</a:t>
            </a:r>
          </a:p>
        </p:txBody>
      </p:sp>
      <p:pic>
        <p:nvPicPr>
          <p:cNvPr id="69" name="图片 68"/>
          <p:cNvPicPr>
            <a:picLocks/>
          </p:cNvPicPr>
          <p:nvPr/>
        </p:nvPicPr>
        <p:blipFill rotWithShape="1">
          <a:blip r:embed="rId7"/>
          <a:srcRect b="1822"/>
          <a:stretch/>
        </p:blipFill>
        <p:spPr>
          <a:xfrm>
            <a:off x="6905339" y="3757402"/>
            <a:ext cx="1843217" cy="169558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616" y="4006191"/>
            <a:ext cx="2852168" cy="1171426"/>
          </a:xfrm>
          <a:prstGeom prst="rect">
            <a:avLst/>
          </a:prstGeom>
        </p:spPr>
      </p:pic>
      <p:sp>
        <p:nvSpPr>
          <p:cNvPr id="71" name="圆角矩形 70"/>
          <p:cNvSpPr/>
          <p:nvPr/>
        </p:nvSpPr>
        <p:spPr bwMode="auto">
          <a:xfrm>
            <a:off x="3385822" y="3716437"/>
            <a:ext cx="2834640" cy="2046892"/>
          </a:xfrm>
          <a:prstGeom prst="roundRect">
            <a:avLst>
              <a:gd name="adj" fmla="val 9432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2" name="文本框 48"/>
          <p:cNvSpPr txBox="1"/>
          <p:nvPr/>
        </p:nvSpPr>
        <p:spPr>
          <a:xfrm>
            <a:off x="3981082" y="5385036"/>
            <a:ext cx="165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神经网络结构</a:t>
            </a:r>
          </a:p>
        </p:txBody>
      </p:sp>
      <p:sp>
        <p:nvSpPr>
          <p:cNvPr id="73" name="圆角矩形 72"/>
          <p:cNvSpPr/>
          <p:nvPr/>
        </p:nvSpPr>
        <p:spPr bwMode="auto">
          <a:xfrm>
            <a:off x="6485304" y="3701911"/>
            <a:ext cx="2523968" cy="2046892"/>
          </a:xfrm>
          <a:prstGeom prst="roundRect">
            <a:avLst>
              <a:gd name="adj" fmla="val 839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4" name="文本框 50"/>
          <p:cNvSpPr txBox="1"/>
          <p:nvPr/>
        </p:nvSpPr>
        <p:spPr>
          <a:xfrm>
            <a:off x="6939924" y="5370510"/>
            <a:ext cx="1912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蛋白质分子结构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2967" y="1280160"/>
            <a:ext cx="8631936" cy="4630522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buFont typeface="Arial" pitchFamily="34" charset="0"/>
              <a:buNone/>
            </a:pPr>
            <a:endParaRPr lang="zh-CN" altLang="en-US">
              <a:solidFill>
                <a:schemeClr val="tx1"/>
              </a:solidFill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08689" y="2905547"/>
            <a:ext cx="2015102" cy="1331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文本框 42"/>
          <p:cNvSpPr txBox="1"/>
          <p:nvPr/>
        </p:nvSpPr>
        <p:spPr>
          <a:xfrm>
            <a:off x="10303732" y="431375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(Graph)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9377360" y="3353105"/>
            <a:ext cx="385985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95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图是数据管理、数据挖掘与机器学习的热门方向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5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35" y="2605675"/>
            <a:ext cx="3748356" cy="183220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74126" y="4495225"/>
            <a:ext cx="334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sz="1600" b="1" dirty="0" smtClean="0"/>
              <a:t>数据库排名权威网站</a:t>
            </a:r>
            <a:r>
              <a:rPr lang="en-US" altLang="zh-CN" sz="1600" b="1" dirty="0" smtClean="0"/>
              <a:t>DB-Engines</a:t>
            </a:r>
            <a:r>
              <a:rPr lang="zh-CN" altLang="en-US" sz="1600" b="1" dirty="0" smtClean="0"/>
              <a:t>显示，图数据库是近十年来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热度最高</a:t>
            </a:r>
            <a:r>
              <a:rPr lang="zh-CN" altLang="en-US" sz="1600" b="1" dirty="0" smtClean="0"/>
              <a:t>的数据库管理系统</a:t>
            </a:r>
            <a:endParaRPr lang="zh-CN" altLang="en-US" sz="1600" b="1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56" y="1769500"/>
            <a:ext cx="3480908" cy="1364007"/>
          </a:xfrm>
          <a:prstGeom prst="rect">
            <a:avLst/>
          </a:prstGeom>
        </p:spPr>
      </p:pic>
      <p:sp>
        <p:nvSpPr>
          <p:cNvPr id="40" name="圆角矩形 39"/>
          <p:cNvSpPr/>
          <p:nvPr/>
        </p:nvSpPr>
        <p:spPr bwMode="auto">
          <a:xfrm>
            <a:off x="222518" y="1574733"/>
            <a:ext cx="3842302" cy="4251388"/>
          </a:xfrm>
          <a:prstGeom prst="roundRect">
            <a:avLst>
              <a:gd name="adj" fmla="val 366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340623" y="3123496"/>
            <a:ext cx="33487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b="1" dirty="0" smtClean="0"/>
              <a:t>数据挖掘领域</a:t>
            </a:r>
            <a:r>
              <a:rPr lang="zh-CN" altLang="en-US" b="1" dirty="0" smtClean="0">
                <a:solidFill>
                  <a:srgbClr val="FF0000"/>
                </a:solidFill>
              </a:rPr>
              <a:t>十大算法</a:t>
            </a:r>
            <a:r>
              <a:rPr lang="en-US" altLang="zh-CN" b="1" dirty="0" smtClean="0"/>
              <a:t> [ICDM 2006]</a:t>
            </a:r>
            <a:r>
              <a:rPr lang="zh-CN" altLang="en-US" b="1" dirty="0" smtClean="0"/>
              <a:t>包含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个图算法（</a:t>
            </a:r>
            <a:r>
              <a:rPr lang="en-US" altLang="zh-CN" b="1" dirty="0" smtClean="0"/>
              <a:t>PageRank</a:t>
            </a:r>
            <a:r>
              <a:rPr lang="zh-CN" altLang="en-US" b="1" dirty="0" smtClean="0"/>
              <a:t>），</a:t>
            </a:r>
            <a:r>
              <a:rPr lang="zh-CN" altLang="en-US" b="1" dirty="0"/>
              <a:t>而</a:t>
            </a:r>
            <a:r>
              <a:rPr lang="en-US" altLang="zh-CN" b="1" dirty="0" err="1" smtClean="0"/>
              <a:t>kNN</a:t>
            </a:r>
            <a:r>
              <a:rPr lang="zh-CN" altLang="en-US" b="1" dirty="0" smtClean="0"/>
              <a:t>与图密切相关</a:t>
            </a:r>
            <a:endParaRPr lang="zh-CN" altLang="en-US" b="1" dirty="0"/>
          </a:p>
        </p:txBody>
      </p:sp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15693"/>
              </p:ext>
            </p:extLst>
          </p:nvPr>
        </p:nvGraphicFramePr>
        <p:xfrm>
          <a:off x="4437448" y="3939643"/>
          <a:ext cx="3236712" cy="1508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6143"/>
                <a:gridCol w="1540365"/>
                <a:gridCol w="900204"/>
              </a:tblGrid>
              <a:tr h="225714"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会议</a:t>
                      </a:r>
                      <a:r>
                        <a:rPr lang="en-US" altLang="zh-CN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年份</a:t>
                      </a:r>
                      <a:endParaRPr lang="zh-CN" altLang="en-US" sz="105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题目</a:t>
                      </a:r>
                      <a:r>
                        <a:rPr lang="en-US" altLang="zh-CN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r>
                        <a:rPr lang="zh-CN" altLang="en-US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奖项</a:t>
                      </a:r>
                      <a:endParaRPr lang="zh-CN" altLang="en-US" sz="105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研究方向</a:t>
                      </a:r>
                      <a:endParaRPr lang="zh-CN" altLang="en-US" sz="105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225714">
                <a:tc rowSpan="2"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KDD</a:t>
                      </a:r>
                      <a:r>
                        <a:rPr lang="en-US" altLang="zh-CN" sz="105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2024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DeepWalk</a:t>
                      </a:r>
                      <a:r>
                        <a:rPr lang="en-US" altLang="zh-CN" sz="105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050" baseline="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时间检验奖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图嵌入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25714">
                <a:tc vMerge="1">
                  <a:txBody>
                    <a:bodyPr/>
                    <a:lstStyle/>
                    <a:p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105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LiGNN</a:t>
                      </a:r>
                      <a:r>
                        <a:rPr lang="en-GB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ADS</a:t>
                      </a:r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最佳论文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图神经网络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25714"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KDD 2023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All-in-one </a:t>
                      </a:r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最佳论文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图神经网络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25714">
                <a:tc>
                  <a:txBody>
                    <a:bodyPr/>
                    <a:lstStyle/>
                    <a:p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KDD 2022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HyperSCI</a:t>
                      </a:r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最佳论文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超图推理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25714">
                <a:tc>
                  <a:txBody>
                    <a:bodyPr/>
                    <a:lstStyle/>
                    <a:p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1050" dirty="0" err="1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EasyFGL</a:t>
                      </a:r>
                      <a:r>
                        <a:rPr lang="en-GB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ADS</a:t>
                      </a:r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最佳论文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050" dirty="0" smtClean="0"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图学习系统</a:t>
                      </a:r>
                      <a:endParaRPr lang="zh-CN" altLang="en-US" sz="1050" dirty="0"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4340623" y="5442052"/>
            <a:ext cx="3348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b="1" dirty="0" smtClean="0"/>
              <a:t>图技术多次获得数据挖掘顶会</a:t>
            </a:r>
            <a:r>
              <a:rPr lang="en-US" altLang="zh-CN" b="1" dirty="0" smtClean="0">
                <a:solidFill>
                  <a:srgbClr val="FF0000"/>
                </a:solidFill>
              </a:rPr>
              <a:t>KDD</a:t>
            </a:r>
            <a:r>
              <a:rPr lang="zh-CN" altLang="en-US" b="1" dirty="0" smtClean="0">
                <a:solidFill>
                  <a:srgbClr val="FF0000"/>
                </a:solidFill>
              </a:rPr>
              <a:t>奖项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4167531" y="1574733"/>
            <a:ext cx="3842302" cy="4251388"/>
          </a:xfrm>
          <a:prstGeom prst="roundRect">
            <a:avLst>
              <a:gd name="adj" fmla="val 366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8112544" y="1574733"/>
            <a:ext cx="3842302" cy="4251388"/>
          </a:xfrm>
          <a:prstGeom prst="roundRect">
            <a:avLst>
              <a:gd name="adj" fmla="val 3668"/>
            </a:avLst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274645" y="5350961"/>
            <a:ext cx="351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zh-CN" altLang="en-US" b="1" dirty="0" smtClean="0"/>
              <a:t>图学习是</a:t>
            </a:r>
            <a:r>
              <a:rPr lang="en-US" altLang="zh-CN" b="1" dirty="0" smtClean="0"/>
              <a:t>ICLR</a:t>
            </a:r>
            <a:r>
              <a:rPr lang="zh-CN" altLang="en-US" b="1" dirty="0" smtClean="0"/>
              <a:t>等机器学习顶会的</a:t>
            </a:r>
            <a:r>
              <a:rPr lang="zh-CN" altLang="en-US" b="1" dirty="0" smtClean="0">
                <a:solidFill>
                  <a:srgbClr val="FF0000"/>
                </a:solidFill>
              </a:rPr>
              <a:t>热门方向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925" y="1796436"/>
            <a:ext cx="3677121" cy="3447472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8370803" y="2217166"/>
            <a:ext cx="1377698" cy="877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370803" y="3045725"/>
            <a:ext cx="1377698" cy="877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13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6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接收论文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图相关论文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330/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（约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26.7%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51/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（约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1/5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solidFill>
                  <a:srgbClr val="0049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E1-E8, G6, G7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篇论文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其余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篇散布在其他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sessions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，大部分是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图系统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相关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10/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lvl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Training of Graph Neural Networks on Large Graphs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8989" y="6242634"/>
            <a:ext cx="1188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统计包括了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Research/Experiments, Analysis &amp; Benchmark (EA&amp;B)/Scalable Data Science (SDS)/Industry Tracks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25" y="4277784"/>
            <a:ext cx="1057275" cy="143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200" y="4168246"/>
            <a:ext cx="1057275" cy="1657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475" y="4177771"/>
            <a:ext cx="1038225" cy="1638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6700" y="4068233"/>
            <a:ext cx="695325" cy="18573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025" y="4292070"/>
            <a:ext cx="685800" cy="14097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361" y="3949170"/>
            <a:ext cx="685800" cy="209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3377" y="4277784"/>
            <a:ext cx="600075" cy="14001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3452" y="4139854"/>
            <a:ext cx="628650" cy="16573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2102" y="3911254"/>
            <a:ext cx="971550" cy="21145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3652" y="4292070"/>
            <a:ext cx="971550" cy="140017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43925" y="3893903"/>
            <a:ext cx="8391278" cy="451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839286" y="5595171"/>
            <a:ext cx="8391278" cy="451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图论文类型统计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7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8989" y="6242634"/>
            <a:ext cx="1188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统计包括了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Research/Experiments, Analysis &amp; Benchmark (EA&amp;B)/Scalable Data Science (SDS)/Industry Tracks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669592280"/>
              </p:ext>
            </p:extLst>
          </p:nvPr>
        </p:nvGraphicFramePr>
        <p:xfrm>
          <a:off x="2032000" y="1181280"/>
          <a:ext cx="8128000" cy="4957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109212" y="252492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2">
                    <a:lumMod val="50000"/>
                  </a:schemeClr>
                </a:solidFill>
              </a:rPr>
              <a:t>22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44440" y="13852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</a:rPr>
              <a:t>43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917130" y="27742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50000"/>
                  </a:schemeClr>
                </a:solidFill>
              </a:rPr>
              <a:t>17</a:t>
            </a:r>
            <a:endParaRPr lang="zh-CN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05823" y="33816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endParaRPr lang="zh-CN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8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-1" y="343810"/>
            <a:ext cx="3704095" cy="6178997"/>
          </a:xfrm>
          <a:prstGeom prst="rect">
            <a:avLst/>
          </a:prstGeom>
          <a:solidFill>
            <a:srgbClr val="006CB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9A0000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" y="2379614"/>
            <a:ext cx="4091553" cy="1035595"/>
            <a:chOff x="0" y="1653628"/>
            <a:chExt cx="4091553" cy="1035595"/>
          </a:xfrm>
        </p:grpSpPr>
        <p:sp>
          <p:nvSpPr>
            <p:cNvPr id="14" name="矩形 13"/>
            <p:cNvSpPr/>
            <p:nvPr/>
          </p:nvSpPr>
          <p:spPr>
            <a:xfrm>
              <a:off x="0" y="1653628"/>
              <a:ext cx="4091553" cy="636422"/>
            </a:xfrm>
            <a:prstGeom prst="rect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 rot="5400000">
              <a:off x="3698236" y="2295907"/>
              <a:ext cx="399173" cy="387459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474460" y="1139037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方向概览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4460" y="2469219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热点问题</a:t>
            </a:r>
            <a:endParaRPr kumimoji="1" lang="zh-CN" altLang="en-US" sz="2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2096" y="3842582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新话题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52096" y="5149444"/>
            <a:ext cx="275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未来展望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719637" y="1138266"/>
            <a:ext cx="3663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PART</a:t>
            </a:r>
            <a:r>
              <a:rPr kumimoji="1" lang="zh-CN" altLang="en-US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3600" b="1" dirty="0" smtClean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TWO</a:t>
            </a:r>
            <a:endParaRPr kumimoji="1" lang="zh-CN" altLang="en-US" sz="3600" b="1" dirty="0">
              <a:solidFill>
                <a:srgbClr val="9A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712223" y="2096691"/>
            <a:ext cx="7365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图数据管理</a:t>
            </a:r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@VLDB 2024</a:t>
            </a:r>
          </a:p>
          <a:p>
            <a:r>
              <a:rPr kumimoji="1" lang="en-US" altLang="zh-CN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4400" b="1" dirty="0">
                <a:solidFill>
                  <a:srgbClr val="9A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热点问题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46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408871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6523622"/>
            <a:ext cx="12192001" cy="344628"/>
            <a:chOff x="-1" y="-1"/>
            <a:chExt cx="12192001" cy="344628"/>
          </a:xfrm>
        </p:grpSpPr>
        <p:sp>
          <p:nvSpPr>
            <p:cNvPr id="31" name="梯形 30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6CB6"/>
                </a:solidFill>
              </a:endParaRPr>
            </a:p>
          </p:txBody>
        </p:sp>
        <p:sp>
          <p:nvSpPr>
            <p:cNvPr id="32" name="直角三角形 31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梯形 32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直角三角形 33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直角三角形 34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梯形 35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直角三角形 36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A777A1-600C-BE11-4DF0-A81ED01E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526" y="483553"/>
            <a:ext cx="10515600" cy="584775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热点问题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：子图（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Subgraph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）类算法</a:t>
            </a:r>
            <a:endParaRPr 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-1" y="-1"/>
            <a:ext cx="12192001" cy="344628"/>
            <a:chOff x="-1" y="-1"/>
            <a:chExt cx="12192001" cy="344628"/>
          </a:xfrm>
        </p:grpSpPr>
        <p:sp>
          <p:nvSpPr>
            <p:cNvPr id="4" name="梯形 3"/>
            <p:cNvSpPr/>
            <p:nvPr/>
          </p:nvSpPr>
          <p:spPr>
            <a:xfrm>
              <a:off x="-1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5400000">
              <a:off x="3157879" y="-184609"/>
              <a:ext cx="343816" cy="713033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梯形 5"/>
            <p:cNvSpPr/>
            <p:nvPr/>
          </p:nvSpPr>
          <p:spPr>
            <a:xfrm>
              <a:off x="9218729" y="0"/>
              <a:ext cx="2973271" cy="343814"/>
            </a:xfrm>
            <a:prstGeom prst="trapezoid">
              <a:avLst>
                <a:gd name="adj" fmla="val 0"/>
              </a:avLst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rot="16200000">
              <a:off x="8684361" y="-190560"/>
              <a:ext cx="343812" cy="724930"/>
            </a:xfrm>
            <a:prstGeom prst="rtTriangle">
              <a:avLst/>
            </a:prstGeom>
            <a:solidFill>
              <a:srgbClr val="006C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3157879" y="-184612"/>
              <a:ext cx="343812" cy="713033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梯形 8"/>
            <p:cNvSpPr/>
            <p:nvPr/>
          </p:nvSpPr>
          <p:spPr>
            <a:xfrm>
              <a:off x="3686301" y="0"/>
              <a:ext cx="4819392" cy="343814"/>
            </a:xfrm>
            <a:prstGeom prst="trapezoid">
              <a:avLst>
                <a:gd name="adj" fmla="val 0"/>
              </a:avLst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 rot="5400000">
              <a:off x="8690307" y="-189749"/>
              <a:ext cx="343816" cy="724935"/>
            </a:xfrm>
            <a:prstGeom prst="rtTriangle">
              <a:avLst/>
            </a:prstGeom>
            <a:solidFill>
              <a:srgbClr val="0049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9218735" y="6484678"/>
            <a:ext cx="28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en-US" sz="2000" dirty="0" smtClean="0">
                <a:solidFill>
                  <a:schemeClr val="bg1"/>
                </a:solidFill>
                <a:latin typeface="Ubuntu" panose="020B0504030602030204" pitchFamily="34" charset="0"/>
                <a:ea typeface="Hanyi Senty Chalk Original" panose="03000600000000000000" pitchFamily="66" charset="-120"/>
                <a:cs typeface="Arial" panose="020B0604020202020204" pitchFamily="34" charset="0"/>
                <a:sym typeface="Abel"/>
              </a:rPr>
              <a:t>9</a:t>
            </a:r>
            <a:endParaRPr lang="en-US" altLang="en-US" sz="2000" dirty="0">
              <a:solidFill>
                <a:schemeClr val="bg1"/>
              </a:solidFill>
              <a:latin typeface="Ubuntu" panose="020B0504030602030204" pitchFamily="34" charset="0"/>
              <a:ea typeface="Hanyi Senty Chalk Original" panose="03000600000000000000" pitchFamily="66" charset="-120"/>
              <a:cs typeface="Arial" panose="020B0604020202020204" pitchFamily="34" charset="0"/>
              <a:sym typeface="Abel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68095" y="1008497"/>
            <a:ext cx="11111789" cy="3989"/>
          </a:xfrm>
          <a:prstGeom prst="line">
            <a:avLst/>
          </a:prstGeom>
          <a:ln w="25400">
            <a:solidFill>
              <a:srgbClr val="004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内容占位符 25"/>
          <p:cNvSpPr>
            <a:spLocks noGrp="1"/>
          </p:cNvSpPr>
          <p:nvPr>
            <p:ph idx="1"/>
          </p:nvPr>
        </p:nvSpPr>
        <p:spPr>
          <a:xfrm>
            <a:off x="838199" y="1181280"/>
            <a:ext cx="10836859" cy="494489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子图类问题：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子图匹配类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e.g., 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isomorphism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稠密子图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dense/cohesive </a:t>
            </a:r>
            <a:r>
              <a:rPr lang="en-US" altLang="zh-CN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subgraphs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找一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vs.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找全部，枚举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vs.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计数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估计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定义多样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（随着研究逐渐深入，越来越复杂）：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K-clique, Motif-clique, D-truss/D-core, (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𝑘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𝜖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)-</a:t>
            </a:r>
            <a:r>
              <a:rPr lang="en-US" altLang="zh-CN" b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bitruss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社区搜索（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community search, with ground truth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数据多样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流图（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streaming graphs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），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signed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bipartite graphs, heterogeneous 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information 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networks (HINs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 …</a:t>
            </a:r>
            <a:endParaRPr lang="en-US" altLang="zh-CN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方法（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传统图算法占主流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归约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到某个经典算法问题，或利用某种经典算法思路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先证问题的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NP-hardness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，然后提出启发式（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heuristic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）算法</a:t>
            </a:r>
            <a:endParaRPr lang="en-US" altLang="zh-CN" b="1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GNN+</a:t>
            </a:r>
            <a:r>
              <a:rPr lang="zh-CN" altLang="en-US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满足特定性质的</a:t>
            </a:r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embedding</a:t>
            </a:r>
          </a:p>
          <a:p>
            <a:pPr lvl="1"/>
            <a:r>
              <a:rPr lang="en-US" altLang="zh-CN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272743" y="-29508"/>
            <a:ext cx="2427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VLDB 2024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全解读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="" xmlns:a16="http://schemas.microsoft.com/office/drawing/2014/main" id="{600DC48E-3814-E54E-B638-3BAAD9F72BBD}"/>
              </a:ext>
            </a:extLst>
          </p:cNvPr>
          <p:cNvSpPr/>
          <p:nvPr/>
        </p:nvSpPr>
        <p:spPr>
          <a:xfrm>
            <a:off x="4818935" y="6495472"/>
            <a:ext cx="3464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SzPts val="2800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图数据管理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@VLDB 2024</a:t>
            </a:r>
            <a:endParaRPr lang="en-US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bel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8989" y="6242634"/>
            <a:ext cx="1188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About 13 papers</a:t>
            </a:r>
            <a:endParaRPr lang="zh-CN" altLang="en-US" sz="1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267" y="1064816"/>
            <a:ext cx="2782661" cy="17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8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83810</TotalTime>
  <Words>3034</Words>
  <Application>Microsoft Office PowerPoint</Application>
  <PresentationFormat>宽屏</PresentationFormat>
  <Paragraphs>379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Abel</vt:lpstr>
      <vt:lpstr>Andale Mono</vt:lpstr>
      <vt:lpstr>Hanyi Senty Chalk Original</vt:lpstr>
      <vt:lpstr>Ubuntu</vt:lpstr>
      <vt:lpstr>楷体</vt:lpstr>
      <vt:lpstr>宋体</vt:lpstr>
      <vt:lpstr>Microsoft YaHei</vt:lpstr>
      <vt:lpstr>Microsoft YaHei</vt:lpstr>
      <vt:lpstr>Arial</vt:lpstr>
      <vt:lpstr>Calibri</vt:lpstr>
      <vt:lpstr>Calibri Light</vt:lpstr>
      <vt:lpstr>Times New Roman</vt:lpstr>
      <vt:lpstr>Wingdings</vt:lpstr>
      <vt:lpstr>1_Office 主题</vt:lpstr>
      <vt:lpstr>PowerPoint 演示文稿</vt:lpstr>
      <vt:lpstr>PowerPoint 演示文稿</vt:lpstr>
      <vt:lpstr>图（Graph）数据无处不在</vt:lpstr>
      <vt:lpstr>图（Graph）数据无处不在</vt:lpstr>
      <vt:lpstr>图是数据管理、数据挖掘与机器学习的热门方向</vt:lpstr>
      <vt:lpstr>图数据管理@VLDB 2024</vt:lpstr>
      <vt:lpstr>图论文类型统计</vt:lpstr>
      <vt:lpstr>PowerPoint 演示文稿</vt:lpstr>
      <vt:lpstr>热点问题1：子图（Subgraph）类算法</vt:lpstr>
      <vt:lpstr>热点问题2：节点重要度/相似度类算法</vt:lpstr>
      <vt:lpstr>热点问题3：影响力最大化（Influence Maximization）类算法</vt:lpstr>
      <vt:lpstr>热点问题4：时序（Temporal）/流（Streaming）图算法</vt:lpstr>
      <vt:lpstr>热点问题5：图神经网络（GNN）系统</vt:lpstr>
      <vt:lpstr>热点问题6：高效性（Efficiency）</vt:lpstr>
      <vt:lpstr>热点问题7：理论保证（Theoretical Guarantee）</vt:lpstr>
      <vt:lpstr>PowerPoint 演示文稿</vt:lpstr>
      <vt:lpstr>新话题1：神经网络化（Neuralized）的图算法</vt:lpstr>
      <vt:lpstr>新话题2：新型图数据系统</vt:lpstr>
      <vt:lpstr>新话题3：动态/时序图上的GNN框架与系统</vt:lpstr>
      <vt:lpstr>新话题4：路网（Road Network）上的图应用</vt:lpstr>
      <vt:lpstr>PowerPoint 演示文稿</vt:lpstr>
      <vt:lpstr>图数据管理——展望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guo</cp:lastModifiedBy>
  <cp:revision>8159</cp:revision>
  <cp:lastPrinted>2018-05-21T07:26:03Z</cp:lastPrinted>
  <dcterms:created xsi:type="dcterms:W3CDTF">2014-11-17T07:28:05Z</dcterms:created>
  <dcterms:modified xsi:type="dcterms:W3CDTF">2024-09-24T10:50:06Z</dcterms:modified>
  <cp:category>第一PPT模板网-WWW.1PPT.COM</cp:category>
  <cp:contentStatus>第一PPT模板网-WWW.1PPT.COM</cp:contentStatus>
</cp:coreProperties>
</file>